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</p:sldIdLst>
  <p:sldSz cy="7559675" cx="10691800"/>
  <p:notesSz cx="6858000" cy="9144000"/>
  <p:embeddedFontLst>
    <p:embeddedFont>
      <p:font typeface="Corben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56">
          <p15:clr>
            <a:srgbClr val="A4A3A4"/>
          </p15:clr>
        </p15:guide>
        <p15:guide id="2" pos="623">
          <p15:clr>
            <a:srgbClr val="A4A3A4"/>
          </p15:clr>
        </p15:guide>
      </p15:sldGuideLst>
    </p:ext>
    <p:ext uri="GoogleSlidesCustomDataVersion2">
      <go:slidesCustomData xmlns:go="http://customooxmlschemas.google.com/" r:id="rId10" roundtripDataSignature="AMtx7mjBExFb61k/fUWeuyyQ1oxGVyXD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2CFBFFE-6ECD-4C68-B25A-05FDD7624614}">
  <a:tblStyle styleId="{92CFBFFE-6ECD-4C68-B25A-05FDD762461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56" orient="horz"/>
        <p:guide pos="62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10" Type="http://customschemas.google.com/relationships/presentationmetadata" Target="metadata"/><Relationship Id="rId9" Type="http://schemas.openxmlformats.org/officeDocument/2006/relationships/font" Target="fonts/Corben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246188" y="1143000"/>
            <a:ext cx="43656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1246188" y="1143000"/>
            <a:ext cx="43656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1246188" y="1143000"/>
            <a:ext cx="43656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ajd tytułowy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801886" y="1237197"/>
            <a:ext cx="9088041" cy="2631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Calibri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1336477" y="3970580"/>
            <a:ext cx="8018860" cy="18251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18" name="Google Shape;18;p4"/>
          <p:cNvSpPr txBox="1"/>
          <p:nvPr>
            <p:ph idx="10" type="dt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1" type="ftr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i zawartość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1" type="ftr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główek sekcji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729494" y="1884671"/>
            <a:ext cx="9221689" cy="31446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Calibri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729494" y="5059035"/>
            <a:ext cx="9221689" cy="16536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2205"/>
              <a:buNone/>
              <a:defRPr sz="2205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984"/>
              <a:buNone/>
              <a:defRPr sz="1984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10" type="dt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wa elementy zawartości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735062" y="2012414"/>
            <a:ext cx="4544021" cy="4796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5412730" y="2012414"/>
            <a:ext cx="4544021" cy="4796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0" type="dt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ównanie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736455" y="402484"/>
            <a:ext cx="9221689" cy="1461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736456" y="1853171"/>
            <a:ext cx="4523137" cy="90821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3" name="Google Shape;43;p8"/>
          <p:cNvSpPr txBox="1"/>
          <p:nvPr>
            <p:ph idx="2" type="body"/>
          </p:nvPr>
        </p:nvSpPr>
        <p:spPr>
          <a:xfrm>
            <a:off x="736456" y="2761381"/>
            <a:ext cx="4523137" cy="40615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3" type="body"/>
          </p:nvPr>
        </p:nvSpPr>
        <p:spPr>
          <a:xfrm>
            <a:off x="5412731" y="1853171"/>
            <a:ext cx="4545413" cy="90821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5" name="Google Shape;45;p8"/>
          <p:cNvSpPr txBox="1"/>
          <p:nvPr>
            <p:ph idx="4" type="body"/>
          </p:nvPr>
        </p:nvSpPr>
        <p:spPr>
          <a:xfrm>
            <a:off x="5412731" y="2761381"/>
            <a:ext cx="4545413" cy="40615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8"/>
          <p:cNvSpPr txBox="1"/>
          <p:nvPr>
            <p:ph idx="10" type="dt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1" type="ftr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0" type="dt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usty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idx="10" type="dt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1" type="ftr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0"/>
          <p:cNvSpPr txBox="1"/>
          <p:nvPr>
            <p:ph idx="12" type="sldNum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awartość z podpisem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/>
          <p:nvPr>
            <p:ph type="title"/>
          </p:nvPr>
        </p:nvSpPr>
        <p:spPr>
          <a:xfrm>
            <a:off x="736455" y="503978"/>
            <a:ext cx="3448388" cy="17639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7"/>
              <a:buFont typeface="Calibri"/>
              <a:buNone/>
              <a:defRPr sz="352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4545413" y="1088455"/>
            <a:ext cx="5412730" cy="53722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564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Char char="•"/>
              <a:defRPr sz="3527"/>
            </a:lvl1pPr>
            <a:lvl2pPr indent="-424561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6"/>
              <a:buChar char="•"/>
              <a:defRPr sz="3086"/>
            </a:lvl2pPr>
            <a:lvl3pPr indent="-39662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7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61" name="Google Shape;61;p11"/>
          <p:cNvSpPr txBox="1"/>
          <p:nvPr>
            <p:ph idx="2" type="body"/>
          </p:nvPr>
        </p:nvSpPr>
        <p:spPr>
          <a:xfrm>
            <a:off x="736455" y="2267902"/>
            <a:ext cx="3448388" cy="42015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2" name="Google Shape;62;p11"/>
          <p:cNvSpPr txBox="1"/>
          <p:nvPr>
            <p:ph idx="10" type="dt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 txBox="1"/>
          <p:nvPr>
            <p:ph idx="11" type="ftr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1"/>
          <p:cNvSpPr txBox="1"/>
          <p:nvPr>
            <p:ph idx="12" type="sldNum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az z podpisem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/>
          <p:nvPr>
            <p:ph type="title"/>
          </p:nvPr>
        </p:nvSpPr>
        <p:spPr>
          <a:xfrm>
            <a:off x="736455" y="503978"/>
            <a:ext cx="3448388" cy="17639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7"/>
              <a:buFont typeface="Calibri"/>
              <a:buNone/>
              <a:defRPr sz="352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/>
          <p:nvPr>
            <p:ph idx="2" type="pic"/>
          </p:nvPr>
        </p:nvSpPr>
        <p:spPr>
          <a:xfrm>
            <a:off x="4545413" y="1088455"/>
            <a:ext cx="5412730" cy="5372269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/>
          <p:nvPr>
            <p:ph idx="1" type="body"/>
          </p:nvPr>
        </p:nvSpPr>
        <p:spPr>
          <a:xfrm>
            <a:off x="736455" y="2267902"/>
            <a:ext cx="3448388" cy="42015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9" name="Google Shape;69;p12"/>
          <p:cNvSpPr txBox="1"/>
          <p:nvPr>
            <p:ph idx="10" type="dt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1" type="ftr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2" type="sldNum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i tekst pionowy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/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3"/>
          <p:cNvSpPr txBox="1"/>
          <p:nvPr>
            <p:ph idx="1" type="body"/>
          </p:nvPr>
        </p:nvSpPr>
        <p:spPr>
          <a:xfrm rot="5400000">
            <a:off x="2947634" y="-200158"/>
            <a:ext cx="4796544" cy="92216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3"/>
          <p:cNvSpPr txBox="1"/>
          <p:nvPr>
            <p:ph idx="10" type="dt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1" type="ftr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2" type="sldNum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pionowy i teks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/>
          <p:nvPr>
            <p:ph type="title"/>
          </p:nvPr>
        </p:nvSpPr>
        <p:spPr>
          <a:xfrm rot="5400000">
            <a:off x="5600802" y="2453010"/>
            <a:ext cx="6406475" cy="23054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4"/>
          <p:cNvSpPr txBox="1"/>
          <p:nvPr>
            <p:ph idx="1" type="body"/>
          </p:nvPr>
        </p:nvSpPr>
        <p:spPr>
          <a:xfrm rot="5400000">
            <a:off x="923135" y="214411"/>
            <a:ext cx="6406475" cy="67826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4"/>
          <p:cNvSpPr txBox="1"/>
          <p:nvPr>
            <p:ph idx="10" type="dt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4"/>
          <p:cNvSpPr txBox="1"/>
          <p:nvPr>
            <p:ph idx="11" type="ftr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4"/>
          <p:cNvSpPr txBox="1"/>
          <p:nvPr>
            <p:ph idx="12" type="sldNum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0"/>
              <a:buFont typeface="Calibri"/>
              <a:buNone/>
              <a:defRPr b="0" i="0" sz="48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"/>
          <p:cNvSpPr txBox="1"/>
          <p:nvPr>
            <p:ph idx="1" type="body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561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6"/>
              <a:buFont typeface="Arial"/>
              <a:buChar char="•"/>
              <a:defRPr b="0" i="0" sz="308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617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4583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4583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4583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4583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"/>
          <p:cNvSpPr txBox="1"/>
          <p:nvPr>
            <p:ph idx="10" type="dt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ctrTitle"/>
          </p:nvPr>
        </p:nvSpPr>
        <p:spPr>
          <a:xfrm>
            <a:off x="235527" y="196352"/>
            <a:ext cx="10224655" cy="8110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C660"/>
              </a:buClr>
              <a:buSzPts val="3000"/>
              <a:buFont typeface="Corben"/>
              <a:buNone/>
            </a:pPr>
            <a:r>
              <a:rPr b="1" lang="en-GB" sz="3000">
                <a:solidFill>
                  <a:srgbClr val="71C660"/>
                </a:solidFill>
                <a:latin typeface="Corben"/>
                <a:ea typeface="Corben"/>
                <a:cs typeface="Corben"/>
                <a:sym typeface="Corben"/>
              </a:rPr>
              <a:t>M E N U</a:t>
            </a:r>
            <a:br>
              <a:rPr b="1" lang="en-GB" sz="2646">
                <a:solidFill>
                  <a:srgbClr val="1F3864"/>
                </a:solidFill>
              </a:rPr>
            </a:br>
            <a:r>
              <a:rPr b="1" lang="en-GB" sz="1488">
                <a:solidFill>
                  <a:srgbClr val="1F3864"/>
                </a:solidFill>
              </a:rPr>
              <a:t>(08.07.2024 – 12.07.2024)</a:t>
            </a:r>
            <a:endParaRPr b="1" sz="1488">
              <a:solidFill>
                <a:srgbClr val="1F3864"/>
              </a:solidFill>
            </a:endParaRPr>
          </a:p>
        </p:txBody>
      </p:sp>
      <p:graphicFrame>
        <p:nvGraphicFramePr>
          <p:cNvPr id="90" name="Google Shape;90;p1"/>
          <p:cNvGraphicFramePr/>
          <p:nvPr/>
        </p:nvGraphicFramePr>
        <p:xfrm>
          <a:off x="235527" y="117311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{92CFBFFE-6ECD-4C68-B25A-05FDD7624614}</a:tableStyleId>
              </a:tblPr>
              <a:tblGrid>
                <a:gridCol w="1279775"/>
                <a:gridCol w="3089350"/>
                <a:gridCol w="3027800"/>
                <a:gridCol w="2827750"/>
              </a:tblGrid>
              <a:tr h="368300">
                <a:tc>
                  <a:txBody>
                    <a:bodyPr/>
                    <a:lstStyle/>
                    <a:p>
                      <a:pPr indent="0" lvl="0" marL="187325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0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75600" anchor="ctr">
                    <a:lnL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1C6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CE4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ŚNIADANIE</a:t>
                      </a:r>
                      <a:endParaRPr/>
                    </a:p>
                  </a:txBody>
                  <a:tcPr marT="37800" marB="37800" marR="75600" marL="75600" anchor="ctr">
                    <a:lnL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1C6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CE4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OBIAD</a:t>
                      </a:r>
                      <a:endParaRPr/>
                    </a:p>
                  </a:txBody>
                  <a:tcPr marT="37800" marB="37800" marR="75600" marL="75600" anchor="ctr">
                    <a:lnL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1C6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CE4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PODWIECZOREK</a:t>
                      </a:r>
                      <a:endParaRPr/>
                    </a:p>
                  </a:txBody>
                  <a:tcPr marT="37800" marB="37800" marR="75600" marL="75600" anchor="ctr">
                    <a:lnL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1C660"/>
                    </a:solidFill>
                  </a:tcPr>
                </a:tc>
              </a:tr>
              <a:tr h="933575"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CE4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Poniedziałek</a:t>
                      </a:r>
                      <a:endParaRPr b="1" sz="1400" u="none" cap="none" strike="noStrike">
                        <a:solidFill>
                          <a:srgbClr val="FCE4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216000" anchor="ctr">
                    <a:lnL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1C6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Herbata z cytryną I miodem (200ml)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Pieczywo mieszane (40g)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Schab biały</a:t>
                      </a:r>
                      <a:r>
                        <a:rPr b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(20g) 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Ser </a:t>
                      </a: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gouda</a:t>
                      </a:r>
                      <a:r>
                        <a:rPr b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(20g)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Warzywa </a:t>
                      </a:r>
                      <a:r>
                        <a:rPr b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(30g)</a:t>
                      </a:r>
                      <a:endParaRPr b="0" sz="10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rgbClr val="1F3864"/>
                          </a:solidFill>
                        </a:rPr>
                        <a:t>Zupa z fasolki szparagowej</a:t>
                      </a:r>
                      <a:r>
                        <a:rPr b="1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(250ml)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Kurczak w sosie słodko-kwaśnym z warzywami, ryż długoziarnisty</a:t>
                      </a:r>
                      <a:r>
                        <a:rPr b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(220g)</a:t>
                      </a:r>
                      <a:endParaRPr/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Ciasto drożdżowe z rodzynkami i kruszonką, dżem owocowy niskosłodzony</a:t>
                      </a:r>
                      <a:endParaRPr/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659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CE400"/>
                        </a:buClr>
                        <a:buSzPts val="800"/>
                        <a:buFont typeface="Calibri"/>
                        <a:buNone/>
                      </a:pPr>
                      <a:r>
                        <a:rPr b="1" lang="en-GB" sz="800" u="none" cap="none" strike="noStrike">
                          <a:solidFill>
                            <a:srgbClr val="FCE4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ALERGENY</a:t>
                      </a:r>
                      <a:endParaRPr b="1" sz="800" u="none" cap="none" strike="noStrike">
                        <a:solidFill>
                          <a:srgbClr val="FCE4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216000" anchor="ctr">
                    <a:lnL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1C6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GB" sz="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1,5,7,9,10,11 *</a:t>
                      </a:r>
                      <a:endParaRPr b="0" sz="8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b="0" i="0" lang="en-GB" sz="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1,3,5,7,9,10,11 *</a:t>
                      </a:r>
                      <a:endParaRPr b="0" sz="8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b="0" i="0" lang="en-GB" sz="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1,5,7,9,10,11 *</a:t>
                      </a:r>
                      <a:endParaRPr b="0" sz="8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38950"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CE4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Wtorek</a:t>
                      </a:r>
                      <a:endParaRPr b="1" sz="1400" u="none" cap="none" strike="noStrike">
                        <a:solidFill>
                          <a:srgbClr val="FCE4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rgbClr val="FCE4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216000" anchor="ctr">
                    <a:lnL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1C6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Herbata owocowo-miętowa</a:t>
                      </a:r>
                      <a:r>
                        <a:rPr b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(200ml)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Pieczywo mieszane (</a:t>
                      </a: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4</a:t>
                      </a:r>
                      <a:r>
                        <a:rPr b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0g)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Pasta brokułowo-</a:t>
                      </a: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serowa</a:t>
                      </a:r>
                      <a:r>
                        <a:rPr b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</a:t>
                      </a: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3</a:t>
                      </a:r>
                      <a:r>
                        <a:rPr b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0g)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Krakowska sucha</a:t>
                      </a:r>
                      <a:r>
                        <a:rPr b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(20g)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Warzywa </a:t>
                      </a:r>
                      <a:r>
                        <a:rPr b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(30g)</a:t>
                      </a:r>
                      <a:endParaRPr/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000"/>
                        <a:buFont typeface="Calibri"/>
                        <a:buNone/>
                      </a:pPr>
                      <a:r>
                        <a:rPr b="1" lang="en-GB" sz="1000">
                          <a:solidFill>
                            <a:srgbClr val="1F3864"/>
                          </a:solidFill>
                        </a:rPr>
                        <a:t>Rosół </a:t>
                      </a:r>
                      <a:r>
                        <a:rPr b="1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(250ml)</a:t>
                      </a:r>
                      <a:endParaRPr b="1" sz="10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Bitka w sosie własnym (60g), ziemniaki z koperkiem (80g), mini marchewka z masłem (40g)</a:t>
                      </a:r>
                      <a:endParaRPr/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Ciastka owsiane, owoc</a:t>
                      </a:r>
                      <a:endParaRPr b="0" sz="10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718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CE400"/>
                        </a:buClr>
                        <a:buSzPts val="800"/>
                        <a:buFont typeface="Calibri"/>
                        <a:buNone/>
                      </a:pPr>
                      <a:r>
                        <a:rPr b="1" lang="en-GB" sz="800" u="none" cap="none" strike="noStrike">
                          <a:solidFill>
                            <a:srgbClr val="FCE4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ALERGENY</a:t>
                      </a:r>
                      <a:endParaRPr b="1" sz="800" u="none" cap="none" strike="noStrike">
                        <a:solidFill>
                          <a:srgbClr val="FCE4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216000" anchor="ctr">
                    <a:lnL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1C6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b="0" i="0" lang="en-GB" sz="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1,3,5,7,9,10,11 *</a:t>
                      </a:r>
                      <a:endParaRPr b="0" sz="8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b="0" i="0" lang="en-GB" sz="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1,3,5,7,9,10,11 *</a:t>
                      </a:r>
                      <a:endParaRPr b="0" sz="8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b="0" i="0" lang="en-GB" sz="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1,3,5,7,9,10,11 *</a:t>
                      </a:r>
                      <a:endParaRPr b="0" sz="8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474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CE400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CE4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Środa</a:t>
                      </a:r>
                      <a:endParaRPr b="1" sz="1400" u="none" cap="none" strike="noStrike">
                        <a:solidFill>
                          <a:srgbClr val="FCE4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216000" anchor="ctr">
                    <a:lnL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1C6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000"/>
                        <a:buFont typeface="Calibri"/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Kasza manna na mleku</a:t>
                      </a:r>
                      <a:r>
                        <a:rPr b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b="0" i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(200ml)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000"/>
                        <a:buFont typeface="Calibri"/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Pieczywo żytnie i pszenne</a:t>
                      </a:r>
                      <a:r>
                        <a:rPr b="0" i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(40g)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000"/>
                        <a:buFont typeface="Calibri"/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Dżem owocowy niskosłodzony</a:t>
                      </a:r>
                      <a:r>
                        <a:rPr b="0" i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(30g)</a:t>
                      </a:r>
                      <a:endParaRPr b="0" i="0" sz="10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000"/>
                        <a:buFont typeface="Calibri"/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Serek almette (30g)</a:t>
                      </a:r>
                      <a:endParaRPr b="0" sz="10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000"/>
                        <a:buFont typeface="Calibri"/>
                        <a:buNone/>
                      </a:pPr>
                      <a:r>
                        <a:rPr b="1" lang="en-GB" sz="1000">
                          <a:solidFill>
                            <a:srgbClr val="1F3864"/>
                          </a:solidFill>
                        </a:rPr>
                        <a:t>Ogórkowa </a:t>
                      </a:r>
                      <a:r>
                        <a:rPr b="1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(250ml)</a:t>
                      </a:r>
                      <a:endParaRPr b="1" i="0" sz="10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000"/>
                        <a:buFont typeface="Calibri"/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Duszonka wieprzowa z warzywami, kasza kuskus (220g)</a:t>
                      </a:r>
                      <a:endParaRPr/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Bułka sznytka, polędwica sopocka, warzywa</a:t>
                      </a:r>
                      <a:endParaRPr/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47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CE400"/>
                        </a:buClr>
                        <a:buSzPts val="800"/>
                        <a:buFont typeface="Calibri"/>
                        <a:buNone/>
                      </a:pPr>
                      <a:r>
                        <a:rPr b="1" lang="en-GB" sz="800" u="none" cap="none" strike="noStrike">
                          <a:solidFill>
                            <a:srgbClr val="FCE4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ALERGENY</a:t>
                      </a:r>
                      <a:endParaRPr b="1" sz="800" u="none" cap="none" strike="noStrike">
                        <a:solidFill>
                          <a:srgbClr val="FCE4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216000" anchor="ctr">
                    <a:lnL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1C6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b="0" i="0" lang="en-GB" sz="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1,5,7,9,10,11 *</a:t>
                      </a:r>
                      <a:endParaRPr b="0" sz="8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b="0" i="0" lang="en-GB" sz="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1,5,7,9,10,11 *</a:t>
                      </a:r>
                      <a:endParaRPr b="0" sz="8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b="0" i="0" lang="en-GB" sz="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1,5,7,9,10,11 *</a:t>
                      </a:r>
                      <a:endParaRPr b="0" sz="8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552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CE400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CE4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Czwartek</a:t>
                      </a:r>
                      <a:endParaRPr b="1" sz="1400" u="none" cap="none" strike="noStrike">
                        <a:solidFill>
                          <a:srgbClr val="FCE4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216000" anchor="ctr">
                    <a:lnL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1C6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000"/>
                        <a:buFont typeface="Calibri"/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Herbata z cytryną i miodem</a:t>
                      </a:r>
                      <a:r>
                        <a:rPr b="0" i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(200ml)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000"/>
                        <a:buFont typeface="Calibri"/>
                        <a:buNone/>
                      </a:pPr>
                      <a:r>
                        <a:rPr b="0" i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Pieczywo mieszane (40g)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000"/>
                        <a:buFont typeface="Calibri"/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Ser salami</a:t>
                      </a:r>
                      <a:r>
                        <a:rPr b="0" i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</a:t>
                      </a: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2</a:t>
                      </a:r>
                      <a:r>
                        <a:rPr b="0" i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0g)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000"/>
                        <a:buFont typeface="Calibri"/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Indyk gotowany</a:t>
                      </a:r>
                      <a:r>
                        <a:rPr b="0" i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(20g)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000"/>
                        <a:buFont typeface="Calibri"/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Warzywa </a:t>
                      </a:r>
                      <a:r>
                        <a:rPr b="0" i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(30g)</a:t>
                      </a:r>
                      <a:endParaRPr/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000"/>
                        <a:buFont typeface="Calibri"/>
                        <a:buNone/>
                      </a:pPr>
                      <a:r>
                        <a:rPr b="1" lang="en-GB" sz="1000">
                          <a:solidFill>
                            <a:srgbClr val="1F3864"/>
                          </a:solidFill>
                        </a:rPr>
                        <a:t>Neapolitańska </a:t>
                      </a:r>
                      <a:r>
                        <a:rPr b="1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(250ml)</a:t>
                      </a:r>
                      <a:endParaRPr b="1" i="0" sz="10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000"/>
                        <a:buFont typeface="Calibri"/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Kotlet mielony</a:t>
                      </a:r>
                      <a:r>
                        <a:rPr b="0" i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(60g)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000"/>
                        <a:buFont typeface="Calibri"/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Ziemniaki z koperkiem</a:t>
                      </a:r>
                      <a:r>
                        <a:rPr b="0" i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(80g)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000"/>
                        <a:buFont typeface="Calibri"/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Sałatka z czerwonego buraka i jabłka</a:t>
                      </a:r>
                      <a:r>
                        <a:rPr b="0" i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</a:t>
                      </a: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4</a:t>
                      </a:r>
                      <a:r>
                        <a:rPr b="0" i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0g)</a:t>
                      </a:r>
                      <a:endParaRPr/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Shake owocowo- jogurtowy, chrupki kukurydziane</a:t>
                      </a:r>
                      <a:endParaRPr/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744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CE400"/>
                        </a:buClr>
                        <a:buSzPts val="800"/>
                        <a:buFont typeface="Calibri"/>
                        <a:buNone/>
                      </a:pPr>
                      <a:r>
                        <a:rPr b="1" lang="en-GB" sz="800" u="none" cap="none" strike="noStrike">
                          <a:solidFill>
                            <a:srgbClr val="FCE4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ALERGENY</a:t>
                      </a:r>
                      <a:endParaRPr b="1" sz="800" u="none" cap="none" strike="noStrike">
                        <a:solidFill>
                          <a:srgbClr val="FCE4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216000" anchor="ctr">
                    <a:lnL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1C6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b="0" i="0" lang="en-GB" sz="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1,3,5,7,9,10,11 *</a:t>
                      </a:r>
                      <a:endParaRPr b="0" sz="8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b="0" i="0" lang="en-GB" sz="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1,5,7,9,10,11 *</a:t>
                      </a:r>
                      <a:endParaRPr b="0" sz="8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b="0" i="0" lang="en-GB" sz="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1,5,7,9,10,11 *</a:t>
                      </a:r>
                      <a:endParaRPr b="0" sz="8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014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CE400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CE4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Piątek</a:t>
                      </a:r>
                      <a:endParaRPr b="1" sz="1400" u="none" cap="none" strike="noStrike">
                        <a:solidFill>
                          <a:srgbClr val="FCE4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216000" anchor="ctr">
                    <a:lnL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1C6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000"/>
                        <a:buFont typeface="Calibri"/>
                        <a:buNone/>
                      </a:pPr>
                      <a:r>
                        <a:rPr b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Herbata </a:t>
                      </a: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owocowa</a:t>
                      </a:r>
                      <a:r>
                        <a:rPr b="0" i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(200ml)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000"/>
                        <a:buFont typeface="Calibri"/>
                        <a:buNone/>
                      </a:pPr>
                      <a:r>
                        <a:rPr b="0" i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Pieczywo </a:t>
                      </a: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żytnie i pszenne</a:t>
                      </a:r>
                      <a:r>
                        <a:rPr b="0" i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</a:t>
                      </a: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4</a:t>
                      </a:r>
                      <a:r>
                        <a:rPr b="0" i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0g)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000"/>
                        <a:buFont typeface="Calibri"/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Pasta rybno-jajeczna ze szczypiorkiem</a:t>
                      </a:r>
                      <a:r>
                        <a:rPr b="0" i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</a:t>
                      </a: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3</a:t>
                      </a:r>
                      <a:r>
                        <a:rPr b="0" i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0g)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000"/>
                        <a:buFont typeface="Calibri"/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Szynka wiejska</a:t>
                      </a:r>
                      <a:r>
                        <a:rPr b="0" i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</a:t>
                      </a: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2</a:t>
                      </a:r>
                      <a:r>
                        <a:rPr b="0" i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0g)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000"/>
                        <a:buFont typeface="Calibri"/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Warzywa </a:t>
                      </a:r>
                      <a:r>
                        <a:rPr b="0" i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</a:t>
                      </a: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3</a:t>
                      </a:r>
                      <a:r>
                        <a:rPr b="0" i="0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0g)</a:t>
                      </a:r>
                      <a:endParaRPr/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000"/>
                        <a:buFont typeface="Calibri"/>
                        <a:buNone/>
                      </a:pPr>
                      <a:r>
                        <a:rPr b="1" lang="en-GB" sz="1000">
                          <a:solidFill>
                            <a:srgbClr val="1F3864"/>
                          </a:solidFill>
                        </a:rPr>
                        <a:t>Jarzynowa </a:t>
                      </a:r>
                      <a:r>
                        <a:rPr b="1" lang="en-GB" sz="10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(250ml)</a:t>
                      </a:r>
                      <a:endParaRPr b="1" i="0" sz="10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000"/>
                        <a:buFont typeface="Calibri"/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Makaron świderki z musem owocowo-jogurtowym (220g)</a:t>
                      </a:r>
                      <a:endParaRPr/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1F3864"/>
                          </a:solidFill>
                        </a:rPr>
                        <a:t>Kajzerka z masłem, indyk gotowany, warzywa</a:t>
                      </a:r>
                      <a:endParaRPr b="0" sz="10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78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CE400"/>
                        </a:buClr>
                        <a:buSzPts val="800"/>
                        <a:buFont typeface="Calibri"/>
                        <a:buNone/>
                      </a:pPr>
                      <a:r>
                        <a:rPr b="1" lang="en-GB" sz="800" u="none" cap="none" strike="noStrike">
                          <a:solidFill>
                            <a:srgbClr val="FCE4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ALERGENY</a:t>
                      </a:r>
                      <a:endParaRPr b="1" sz="800" u="none" cap="none" strike="noStrike">
                        <a:solidFill>
                          <a:srgbClr val="FCE4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216000" anchor="ctr">
                    <a:lnL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1C6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b="0" i="0" lang="en-GB" sz="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1,5,7,9,10,11 *</a:t>
                      </a:r>
                      <a:endParaRPr b="0" sz="8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b="0" i="0" lang="en-GB" sz="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1,3,4,5,7,9,10,11 *</a:t>
                      </a:r>
                      <a:endParaRPr b="0" sz="8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b="0" i="0" lang="en-GB" sz="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1,3,5,7,9,10,11 *</a:t>
                      </a:r>
                      <a:endParaRPr b="0" sz="8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150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b="1" sz="800" u="none" cap="none" strike="noStrike">
                        <a:solidFill>
                          <a:srgbClr val="FCE4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21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b="0" sz="8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800"/>
                        <a:buFont typeface="Calibri"/>
                        <a:buNone/>
                      </a:pPr>
                      <a:r>
                        <a:rPr b="1" lang="en-GB" sz="8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Kompot (200 ml) do każdego obiadu</a:t>
                      </a:r>
                      <a:endParaRPr b="1" sz="8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800"/>
                        <a:buFont typeface="Calibri"/>
                        <a:buNone/>
                      </a:pPr>
                      <a:r>
                        <a:rPr b="1" lang="en-GB" sz="800" u="none" cap="none" strike="noStrike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Herbata (200 ml) do każdego podwieczorka</a:t>
                      </a:r>
                      <a:endParaRPr b="1" sz="800" u="none" cap="none" strike="noStrike">
                        <a:solidFill>
                          <a:srgbClr val="1F386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7800" marB="37800" marR="75600" marL="756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1C66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91" name="Google Shape;9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85996">
            <a:off x="17135" y="897080"/>
            <a:ext cx="1657125" cy="678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30431" y="350964"/>
            <a:ext cx="1475894" cy="5018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/>
          <p:nvPr>
            <p:ph type="ctrTitle"/>
          </p:nvPr>
        </p:nvSpPr>
        <p:spPr>
          <a:xfrm>
            <a:off x="1294198" y="236673"/>
            <a:ext cx="9088041" cy="9477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en-GB" sz="2000">
                <a:latin typeface="Calibri"/>
                <a:ea typeface="Calibri"/>
                <a:cs typeface="Calibri"/>
                <a:sym typeface="Calibri"/>
              </a:rPr>
              <a:t>Wykaz Alergenów</a:t>
            </a:r>
            <a:endParaRPr/>
          </a:p>
        </p:txBody>
      </p:sp>
      <p:sp>
        <p:nvSpPr>
          <p:cNvPr id="98" name="Google Shape;98;p2"/>
          <p:cNvSpPr txBox="1"/>
          <p:nvPr>
            <p:ph idx="1" type="subTitle"/>
          </p:nvPr>
        </p:nvSpPr>
        <p:spPr>
          <a:xfrm>
            <a:off x="1294694" y="1453332"/>
            <a:ext cx="4051707" cy="53990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GB" sz="1200"/>
              <a:t> 1. Zboża zawierające gluten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GB" sz="1200"/>
              <a:t>  2. Skorupiaki i produkty pochodne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GB" sz="1200"/>
              <a:t>  3. Jaja i produkty pochodne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GB" sz="1200"/>
              <a:t>  4. Ryby i produkty pochodne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GB" sz="1200"/>
              <a:t>  5. Orzeszki ziemne (arachidowe)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GB" sz="1200"/>
              <a:t>  6. Soja i produkty pochodne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sz="1200"/>
          </a:p>
          <a:p>
            <a:pPr indent="0" lvl="0" marL="0" rtl="0" algn="ctr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b="1" sz="1200"/>
          </a:p>
          <a:p>
            <a:pPr indent="0" lvl="0" marL="0" rtl="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b="1" sz="1200"/>
          </a:p>
          <a:p>
            <a:pPr indent="0" lvl="0" marL="0" rtl="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GB" sz="2000"/>
              <a:t>Temperatura posiłków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GB" sz="1200"/>
              <a:t>Temperatura zup - ok. 75 °C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GB" sz="1200"/>
              <a:t>Temperatura drugiego dania – ok. 64 °C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GB" sz="1200"/>
              <a:t>Temperatura produktów zimnych – ok. 4 °C lub zgodnie z deklaracją producenta</a:t>
            </a:r>
            <a:endParaRPr sz="1200"/>
          </a:p>
          <a:p>
            <a:pPr indent="0" lvl="0" marL="0" rtl="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sz="1200"/>
          </a:p>
        </p:txBody>
      </p:sp>
      <p:sp>
        <p:nvSpPr>
          <p:cNvPr id="99" name="Google Shape;99;p2"/>
          <p:cNvSpPr txBox="1"/>
          <p:nvPr/>
        </p:nvSpPr>
        <p:spPr>
          <a:xfrm>
            <a:off x="6144950" y="5727163"/>
            <a:ext cx="3744976" cy="112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1294198" y="3618412"/>
            <a:ext cx="7982265" cy="2108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*Zgodnie z informacjami od producentów użyte produkty gotowe (np. kakao, herbata, dżem, ketchup, koncentrat pomidorowy, produkty z mięsa) mogą zawierać </a:t>
            </a:r>
            <a:r>
              <a:rPr b="1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śladowe ilości alergenów</a:t>
            </a:r>
            <a:r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glutenu, mleka łącznie z laktozą, jaj, soi, orzechów, selera i gorczycy. 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**Mix warzyw – pomidor, ogórek, papryka kolorowa, sałata, kalarepa, kiełki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***Owoce sezonowe – gruszka, jabłko, śliwka, malina, brzoskwinia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30431" y="350964"/>
            <a:ext cx="1475894" cy="50180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/>
          <p:nvPr/>
        </p:nvSpPr>
        <p:spPr>
          <a:xfrm>
            <a:off x="5346401" y="1453331"/>
            <a:ext cx="4051707" cy="53990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1294198" y="4998027"/>
            <a:ext cx="7093275" cy="2287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Dla dzieci posiadających diety, stosowane są zamienniki, aby wykluczyć produkty zabronione.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tyw pakietu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tyw pakietu Office">
  <a:themeElements>
    <a:clrScheme name="Motyw pakietu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2017-12-07T12:34:14Z</dcterms:created>
  <dc:creator>wiktoria.kaczorowska@k2.pl</dc:creator>
</cp:coreProperties>
</file>